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9909385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0"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91"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92"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93" name="Footer Placeholder 4"/>
          <p:cNvSpPr>
            <a:spLocks noGrp="1"/>
          </p:cNvSpPr>
          <p:nvPr>
            <p:ph type="ftr" sz="quarter" idx="11"/>
          </p:nvPr>
        </p:nvSpPr>
        <p:spPr/>
        <p:txBody>
          <a:bodyPr/>
          <a:lstStyle/>
          <a:p>
            <a:endParaRPr lang="zh-CN" altLang="en-US"/>
          </a:p>
        </p:txBody>
      </p:sp>
      <p:sp>
        <p:nvSpPr>
          <p:cNvPr id="104859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altLang="zh-CN" smtClean="0"/>
              <a:t>Click to edit Master title style</a:t>
            </a:r>
            <a:endParaRPr lang="en-US" dirty="0"/>
          </a:p>
        </p:txBody>
      </p:sp>
      <p:sp>
        <p:nvSpPr>
          <p:cNvPr id="1048617"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8"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19" name="Footer Placeholder 4"/>
          <p:cNvSpPr>
            <a:spLocks noGrp="1"/>
          </p:cNvSpPr>
          <p:nvPr>
            <p:ph type="ftr" sz="quarter" idx="11"/>
          </p:nvPr>
        </p:nvSpPr>
        <p:spPr/>
        <p:txBody>
          <a:bodyPr/>
          <a:lstStyle/>
          <a:p>
            <a:endParaRPr lang="zh-CN" altLang="en-US"/>
          </a:p>
        </p:txBody>
      </p:sp>
      <p:sp>
        <p:nvSpPr>
          <p:cNvPr id="104862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5"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06"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7"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08" name="Footer Placeholder 4"/>
          <p:cNvSpPr>
            <a:spLocks noGrp="1"/>
          </p:cNvSpPr>
          <p:nvPr>
            <p:ph type="ftr" sz="quarter" idx="11"/>
          </p:nvPr>
        </p:nvSpPr>
        <p:spPr/>
        <p:txBody>
          <a:bodyPr/>
          <a:lstStyle/>
          <a:p>
            <a:endParaRPr lang="zh-CN" altLang="en-US"/>
          </a:p>
        </p:txBody>
      </p:sp>
      <p:sp>
        <p:nvSpPr>
          <p:cNvPr id="104860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1"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2"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3"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24" name="Footer Placeholder 4"/>
          <p:cNvSpPr>
            <a:spLocks noGrp="1"/>
          </p:cNvSpPr>
          <p:nvPr>
            <p:ph type="ftr" sz="quarter" idx="11"/>
          </p:nvPr>
        </p:nvSpPr>
        <p:spPr/>
        <p:txBody>
          <a:bodyPr/>
          <a:lstStyle/>
          <a:p>
            <a:endParaRPr lang="zh-CN" altLang="en-US"/>
          </a:p>
        </p:txBody>
      </p:sp>
      <p:sp>
        <p:nvSpPr>
          <p:cNvPr id="104862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6" name="Title 1"/>
          <p:cNvSpPr>
            <a:spLocks noGrp="1"/>
          </p:cNvSpPr>
          <p:nvPr>
            <p:ph type="title"/>
          </p:nvPr>
        </p:nvSpPr>
        <p:spPr/>
        <p:txBody>
          <a:bodyPr/>
          <a:lstStyle/>
          <a:p>
            <a:r>
              <a:rPr lang="en-US" altLang="zh-CN" smtClean="0"/>
              <a:t>Click to edit Master title style</a:t>
            </a:r>
            <a:endParaRPr lang="en-US" dirty="0"/>
          </a:p>
        </p:txBody>
      </p:sp>
      <p:sp>
        <p:nvSpPr>
          <p:cNvPr id="1048627"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8"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0" name="Footer Placeholder 5"/>
          <p:cNvSpPr>
            <a:spLocks noGrp="1"/>
          </p:cNvSpPr>
          <p:nvPr>
            <p:ph type="ftr" sz="quarter" idx="11"/>
          </p:nvPr>
        </p:nvSpPr>
        <p:spPr/>
        <p:txBody>
          <a:bodyPr/>
          <a:lstStyle/>
          <a:p>
            <a:endParaRPr lang="zh-CN" altLang="en-US"/>
          </a:p>
        </p:txBody>
      </p:sp>
      <p:sp>
        <p:nvSpPr>
          <p:cNvPr id="1048631"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2"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4"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6"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Date Placeholder 6"/>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8" name="Footer Placeholder 7"/>
          <p:cNvSpPr>
            <a:spLocks noGrp="1"/>
          </p:cNvSpPr>
          <p:nvPr>
            <p:ph type="ftr" sz="quarter" idx="11"/>
          </p:nvPr>
        </p:nvSpPr>
        <p:spPr/>
        <p:txBody>
          <a:bodyPr/>
          <a:lstStyle/>
          <a:p>
            <a:endParaRPr lang="zh-CN" altLang="en-US"/>
          </a:p>
        </p:txBody>
      </p:sp>
      <p:sp>
        <p:nvSpPr>
          <p:cNvPr id="104863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altLang="zh-CN" smtClean="0"/>
              <a:t>Click to edit Master title style</a:t>
            </a:r>
            <a:endParaRPr lang="en-US" dirty="0"/>
          </a:p>
        </p:txBody>
      </p:sp>
      <p:sp>
        <p:nvSpPr>
          <p:cNvPr id="1048602" name="Date Placeholder 2"/>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03" name="Footer Placeholder 3"/>
          <p:cNvSpPr>
            <a:spLocks noGrp="1"/>
          </p:cNvSpPr>
          <p:nvPr>
            <p:ph type="ftr" sz="quarter" idx="11"/>
          </p:nvPr>
        </p:nvSpPr>
        <p:spPr/>
        <p:txBody>
          <a:bodyPr/>
          <a:lstStyle/>
          <a:p>
            <a:endParaRPr lang="zh-CN" altLang="en-US"/>
          </a:p>
        </p:txBody>
      </p:sp>
      <p:sp>
        <p:nvSpPr>
          <p:cNvPr id="1048604"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0" name="Date Placeholder 1"/>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41" name="Footer Placeholder 2"/>
          <p:cNvSpPr>
            <a:spLocks noGrp="1"/>
          </p:cNvSpPr>
          <p:nvPr>
            <p:ph type="ftr" sz="quarter" idx="11"/>
          </p:nvPr>
        </p:nvSpPr>
        <p:spPr/>
        <p:txBody>
          <a:bodyPr/>
          <a:lstStyle/>
          <a:p>
            <a:endParaRPr lang="zh-CN" altLang="en-US"/>
          </a:p>
        </p:txBody>
      </p:sp>
      <p:sp>
        <p:nvSpPr>
          <p:cNvPr id="1048642"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3"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6"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47" name="Footer Placeholder 5"/>
          <p:cNvSpPr>
            <a:spLocks noGrp="1"/>
          </p:cNvSpPr>
          <p:nvPr>
            <p:ph type="ftr" sz="quarter" idx="11"/>
          </p:nvPr>
        </p:nvSpPr>
        <p:spPr/>
        <p:txBody>
          <a:bodyPr/>
          <a:lstStyle/>
          <a:p>
            <a:endParaRPr lang="zh-CN" altLang="en-US"/>
          </a:p>
        </p:txBody>
      </p:sp>
      <p:sp>
        <p:nvSpPr>
          <p:cNvPr id="1048648"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0"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11"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12"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13"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14" name="Footer Placeholder 5"/>
          <p:cNvSpPr>
            <a:spLocks noGrp="1"/>
          </p:cNvSpPr>
          <p:nvPr>
            <p:ph type="ftr" sz="quarter" idx="11"/>
          </p:nvPr>
        </p:nvSpPr>
        <p:spPr/>
        <p:txBody>
          <a:bodyPr/>
          <a:lstStyle/>
          <a:p>
            <a:endParaRPr lang="zh-CN" altLang="en-US"/>
          </a:p>
        </p:txBody>
      </p:sp>
      <p:sp>
        <p:nvSpPr>
          <p:cNvPr id="104861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2020/4/26</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ctrTitle"/>
          </p:nvPr>
        </p:nvSpPr>
        <p:spPr>
          <a:xfrm>
            <a:off x="685800" y="-295591"/>
            <a:ext cx="7772400" cy="2387600"/>
          </a:xfrm>
        </p:spPr>
        <p:txBody>
          <a:bodyPr/>
          <a:lstStyle/>
          <a:p>
            <a:r>
              <a:rPr lang="en-US" altLang="zh-CN" sz="3200" b="1">
                <a:solidFill>
                  <a:srgbClr val="0000FF"/>
                </a:solidFill>
              </a:rPr>
              <a:t>PPT -21(April) </a:t>
            </a:r>
            <a:br>
              <a:rPr lang="en-US" altLang="zh-CN" sz="3200" b="1">
                <a:solidFill>
                  <a:srgbClr val="0000FF"/>
                </a:solidFill>
              </a:rPr>
            </a:br>
            <a:r>
              <a:rPr lang="en-US" altLang="zh-CN" sz="5400" b="1">
                <a:solidFill>
                  <a:srgbClr val="800000"/>
                </a:solidFill>
              </a:rPr>
              <a:t>पूर्णियाँ काॅलेज, पूर्णियाँ</a:t>
            </a:r>
            <a:endParaRPr lang="en-US" altLang="zh-CN"/>
          </a:p>
        </p:txBody>
      </p:sp>
      <p:sp>
        <p:nvSpPr>
          <p:cNvPr id="1048596" name="Subtitle 2"/>
          <p:cNvSpPr>
            <a:spLocks noGrp="1"/>
          </p:cNvSpPr>
          <p:nvPr>
            <p:ph type="subTitle" idx="1"/>
          </p:nvPr>
        </p:nvSpPr>
        <p:spPr>
          <a:xfrm>
            <a:off x="1142999" y="2092008"/>
            <a:ext cx="6858000" cy="1655762"/>
          </a:xfrm>
        </p:spPr>
        <p:txBody>
          <a:bodyPr>
            <a:noAutofit/>
          </a:bodyPr>
          <a:lstStyle/>
          <a:p>
            <a:r>
              <a:rPr lang="en-US" altLang="zh-CN" sz="3400" b="1">
                <a:solidFill>
                  <a:srgbClr val="9933FF"/>
                </a:solidFill>
              </a:rPr>
              <a:t>हिन्दी विभाग</a:t>
            </a:r>
            <a:endParaRPr lang="en-US" altLang="zh-CN" sz="3400" b="1"/>
          </a:p>
          <a:p>
            <a:r>
              <a:rPr lang="en-US" altLang="zh-CN" sz="3400" b="1">
                <a:solidFill>
                  <a:srgbClr val="0070C0"/>
                </a:solidFill>
              </a:rPr>
              <a:t>UG</a:t>
            </a:r>
            <a:endParaRPr lang="en-US" altLang="zh-CN" sz="3400" b="1"/>
          </a:p>
          <a:p>
            <a:r>
              <a:rPr lang="en-US" altLang="zh-CN" sz="3400" b="1">
                <a:solidFill>
                  <a:srgbClr val="000000"/>
                </a:solidFill>
              </a:rPr>
              <a:t>Hindi(Honours) </a:t>
            </a:r>
            <a:endParaRPr lang="en-US" altLang="zh-CN" sz="3400" b="1"/>
          </a:p>
          <a:p>
            <a:r>
              <a:rPr lang="en-US" altLang="zh-CN" sz="3400" b="1">
                <a:solidFill>
                  <a:srgbClr val="000000"/>
                </a:solidFill>
              </a:rPr>
              <a:t>Part - l</a:t>
            </a:r>
            <a:endParaRPr lang="en-US" altLang="zh-CN" sz="3400" b="1"/>
          </a:p>
          <a:p>
            <a:r>
              <a:rPr lang="en-US" altLang="zh-CN" sz="3400" b="1">
                <a:solidFill>
                  <a:srgbClr val="000000"/>
                </a:solidFill>
              </a:rPr>
              <a:t>Paper -2</a:t>
            </a:r>
            <a:endParaRPr lang="en-US" altLang="zh-CN" sz="3400" b="1"/>
          </a:p>
          <a:p>
            <a:r>
              <a:rPr lang="en-US" altLang="zh-CN" sz="3400" b="1">
                <a:solidFill>
                  <a:srgbClr val="FF0000"/>
                </a:solidFill>
              </a:rPr>
              <a:t>("बादल-राग" कविता का सार)</a:t>
            </a:r>
            <a:endParaRPr lang="en-US" altLang="zh-CN" sz="3400" b="1"/>
          </a:p>
          <a:p>
            <a:r>
              <a:rPr lang="en-US" altLang="zh-CN" sz="3400" b="1">
                <a:solidFill>
                  <a:srgbClr val="008000"/>
                </a:solidFill>
              </a:rPr>
              <a:t>प्रणव कुमार</a:t>
            </a:r>
            <a:endParaRPr lang="en-US" altLang="zh-CN" sz="3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Content Placeholder 1048596"/>
          <p:cNvSpPr>
            <a:spLocks noGrp="1"/>
          </p:cNvSpPr>
          <p:nvPr>
            <p:ph idx="1"/>
          </p:nvPr>
        </p:nvSpPr>
        <p:spPr>
          <a:xfrm>
            <a:off x="628650" y="999887"/>
            <a:ext cx="7886700" cy="4351338"/>
          </a:xfrm>
        </p:spPr>
        <p:txBody>
          <a:bodyPr>
            <a:noAutofit/>
          </a:bodyPr>
          <a:lstStyle/>
          <a:p>
            <a:pPr marL="0" indent="0">
              <a:buNone/>
            </a:pPr>
            <a:r>
              <a:rPr lang="en-US" sz="3400" b="1">
                <a:solidFill>
                  <a:srgbClr val="0000FF"/>
                </a:solidFill>
              </a:rPr>
              <a:t>कहा जाता है कि कविता में कवि किसी-न-किसी रूप में अपने व्यक्तित्व का प्रक्षेपण अवश्य करता है | निराला रचित "बादल-राग" शीर्षक कविता इसका अन्यतम उदाहरण है | इस कविता के माध्यम से कवि ने अपने ओजस्वी गतिशील और स्वच्छन्द व्यक्तित्व का प्रक्षेपण किया है |</a:t>
            </a:r>
            <a:endParaRPr lang="en-US" sz="3400"/>
          </a:p>
          <a:p>
            <a:pPr marL="0" indent="0">
              <a:buNone/>
            </a:pPr>
            <a:r>
              <a:rPr lang="en-US" sz="3400" b="1">
                <a:solidFill>
                  <a:srgbClr val="0000FF"/>
                </a:solidFill>
              </a:rPr>
              <a:t>यह कविता संबोधनात्मक शैली में लिखी गयी है | कवि ने बादल को संबोधित करते हुए उसके क्रिया-कलापों को चित्रात्मक तथा नादात्मक शैली में प्रस्तुत किया है |</a:t>
            </a:r>
            <a:endParaRPr lang="en-US" sz="3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1048597"/>
          <p:cNvSpPr>
            <a:spLocks noGrp="1"/>
          </p:cNvSpPr>
          <p:nvPr>
            <p:ph idx="1"/>
          </p:nvPr>
        </p:nvSpPr>
        <p:spPr>
          <a:xfrm>
            <a:off x="628650" y="1114200"/>
            <a:ext cx="7886700" cy="4351338"/>
          </a:xfrm>
        </p:spPr>
        <p:txBody>
          <a:bodyPr>
            <a:noAutofit/>
          </a:bodyPr>
          <a:lstStyle/>
          <a:p>
            <a:pPr marL="0" indent="0">
              <a:buNone/>
            </a:pPr>
            <a:r>
              <a:rPr lang="en-US" sz="3700" b="1">
                <a:solidFill>
                  <a:srgbClr val="9933FF"/>
                </a:solidFill>
              </a:rPr>
              <a:t>कवि बादल को संबोधित करते हुए कहता है कि तुम झुम, झुमकर,गरज-गरज कर आकाश को अपने अमर राग से भर दो | पर्वत, सरोवर, धरा, मरु आदि सभी स्थानों पर बरसो और अपने कठोर स्वर से सारे शून्य को भर दो |</a:t>
            </a:r>
            <a:endParaRPr lang="en-US" sz="3700"/>
          </a:p>
          <a:p>
            <a:pPr marL="0" indent="0">
              <a:buNone/>
            </a:pPr>
            <a:r>
              <a:rPr lang="en-US" sz="3700" b="1">
                <a:solidFill>
                  <a:srgbClr val="9933FF"/>
                </a:solidFill>
              </a:rPr>
              <a:t>कवि बादल को वर्ष का हर्ष मानता है क्योंकि वर्षा होने से ही सालों भर के लिए खुशहाली प्राप्त होती है | वह बादल से अपने को बादल के पार ले चलने का आग्रह करता है ताकि उसके</a:t>
            </a:r>
            <a:endParaRPr lang="en-US" sz="3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Content Placeholder 1048598"/>
          <p:cNvSpPr>
            <a:spLocks noGrp="1"/>
          </p:cNvSpPr>
          <p:nvPr>
            <p:ph idx="1"/>
          </p:nvPr>
        </p:nvSpPr>
        <p:spPr>
          <a:xfrm>
            <a:off x="628649" y="1107673"/>
            <a:ext cx="7886700" cy="4351338"/>
          </a:xfrm>
        </p:spPr>
        <p:txBody>
          <a:bodyPr>
            <a:noAutofit/>
          </a:bodyPr>
          <a:lstStyle/>
          <a:p>
            <a:pPr marL="0" indent="0">
              <a:buNone/>
            </a:pPr>
            <a:r>
              <a:rPr lang="en-US" sz="3900" b="1"/>
              <a:t>गर्जन या गौरव के संसार का अवलोकन किया जा सके | </a:t>
            </a:r>
            <a:endParaRPr lang="en-US" sz="3900"/>
          </a:p>
          <a:p>
            <a:pPr marL="0" indent="0">
              <a:buNone/>
            </a:pPr>
            <a:r>
              <a:rPr lang="en-US" sz="3900" b="1"/>
              <a:t>    कवि देखता है कि बादल के आगमन मात्र से हलचल मच जाती है, दलदल धँसने लगता है, नदी कल-कल करने लगती है | उसका कलकल-कुलकुल कर बहना देखकर उसके प्रवाह की विकलता देखकर कवि का हृदय नाच उठता है | वह बादल से अनुरोध करता है -</a:t>
            </a:r>
            <a:r>
              <a:rPr lang="en-US" sz="3900" b="1">
                <a:solidFill>
                  <a:srgbClr val="FF0000"/>
                </a:solidFill>
              </a:rPr>
              <a:t>"मुझे-गगन का दिखा सघन वह छोर | "</a:t>
            </a:r>
            <a:endParaRPr lang="en-US" sz="3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Content Placeholder 1048599"/>
          <p:cNvSpPr>
            <a:spLocks noGrp="1"/>
          </p:cNvSpPr>
          <p:nvPr>
            <p:ph idx="1"/>
          </p:nvPr>
        </p:nvSpPr>
        <p:spPr>
          <a:xfrm>
            <a:off x="628649" y="1016298"/>
            <a:ext cx="7886700" cy="4351338"/>
          </a:xfrm>
        </p:spPr>
        <p:txBody>
          <a:bodyPr>
            <a:noAutofit/>
          </a:bodyPr>
          <a:lstStyle/>
          <a:p>
            <a:pPr marL="0" indent="0">
              <a:buNone/>
            </a:pPr>
            <a:r>
              <a:rPr lang="en-US" sz="3700" b="1">
                <a:solidFill>
                  <a:srgbClr val="000080"/>
                </a:solidFill>
              </a:rPr>
              <a:t>कविता के इस प्रथम चरण में बादल के गरजने-बरसने और उसके प्रवाह की विकलता का अत्यंत गतिशील, उन्मत्त और गर्जन-तर्जन भरा रूप वर्णित हुआ है |</a:t>
            </a:r>
            <a:endParaRPr lang="en-US" sz="3700"/>
          </a:p>
          <a:p>
            <a:pPr marL="0" indent="0">
              <a:buNone/>
            </a:pPr>
            <a:r>
              <a:rPr lang="en-US" sz="3700" b="1">
                <a:solidFill>
                  <a:srgbClr val="000080"/>
                </a:solidFill>
              </a:rPr>
              <a:t> दूसरे चरण में कवि ने विविध रूपों में बादल के स्वच्छन्द-उन्मुक्त व्यक्तित्व को प्रस्तुत करने का प्रयास किया है | निर्बन्ध, स्वच्छन्द व्यक्तित्व वाले बादल से वह अपेक्षा करता है कि वह इस संसार के मायामय आँगन पर गरजे |</a:t>
            </a:r>
            <a:endParaRPr lang="en-US" sz="3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Content Placeholder 1048588"/>
          <p:cNvSpPr>
            <a:spLocks noGrp="1"/>
          </p:cNvSpPr>
          <p:nvPr>
            <p:ph idx="1"/>
          </p:nvPr>
        </p:nvSpPr>
        <p:spPr>
          <a:xfrm>
            <a:off x="628649" y="1068513"/>
            <a:ext cx="7886700" cy="4351338"/>
          </a:xfrm>
        </p:spPr>
        <p:txBody>
          <a:bodyPr>
            <a:noAutofit/>
          </a:bodyPr>
          <a:lstStyle/>
          <a:p>
            <a:pPr marL="0" indent="0">
              <a:buNone/>
            </a:pPr>
            <a:r>
              <a:rPr lang="en-US" sz="3300" b="1">
                <a:solidFill>
                  <a:srgbClr val="0070C0"/>
                </a:solidFill>
              </a:rPr>
              <a:t>उसकी दृष्टि में यह उन्मुक्त बादल अपार कामनाओं का प्राण है, अटूट पर टूट पड़नेवाला है, पुत्र-पुष्प-पादप सबको छिन्न-भिन्न कर उनकी श्री बिखेर देनेवाला है | सब मिलाकर कवि की दृष्टि में बादल की स्वच्छन्दता से धरती की श्री शोभा बिखरती है, आतंक का साम्राज्य  फैलता है और ध्वंस की स्थिति आती है |</a:t>
            </a:r>
            <a:endParaRPr lang="en-US" sz="3300"/>
          </a:p>
          <a:p>
            <a:pPr marL="0" indent="0">
              <a:buNone/>
            </a:pPr>
            <a:r>
              <a:rPr lang="en-US" sz="3300" b="1">
                <a:solidFill>
                  <a:srgbClr val="0070C0"/>
                </a:solidFill>
              </a:rPr>
              <a:t>  कविता के तीसरे चरण में कवि ने बादल की उत्पत्ति पर प्रकाश डालते हुए उसके सृजनात्मक और जनाकांक्षी रूप का वर्णन किया है | कवि की दृष्टि में बादल समुद्र के आँसू हैं |</a:t>
            </a:r>
            <a:endParaRPr lang="en-US" sz="3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Content Placeholder 1048587"/>
          <p:cNvSpPr>
            <a:spLocks noGrp="1"/>
          </p:cNvSpPr>
          <p:nvPr>
            <p:ph idx="1"/>
          </p:nvPr>
        </p:nvSpPr>
        <p:spPr>
          <a:xfrm>
            <a:off x="628650" y="977137"/>
            <a:ext cx="7886700" cy="4351338"/>
          </a:xfrm>
        </p:spPr>
        <p:txBody>
          <a:bodyPr>
            <a:noAutofit/>
          </a:bodyPr>
          <a:lstStyle/>
          <a:p>
            <a:pPr marL="0" indent="0">
              <a:buNone/>
            </a:pPr>
            <a:r>
              <a:rPr lang="en-US" sz="3100" b="1">
                <a:solidFill>
                  <a:srgbClr val="008000"/>
                </a:solidFill>
              </a:rPr>
              <a:t>धरा के खिन्न दिवस का दाह है जो सेवा-पथ का पथिक है | इसी सेवा के कारण वह धरती और समुद्र को छोड़कर आकाश की यात्रा करता है | बादल तरुओं को पुष्पित करनेवाला है, सूर्य का प्रिय पात्र है और स्वर्ग का अभिलाषी वीर है | यह बादल अपने स्नेही बन्धुओं के उत्सुक नयनों का प्यार छोड़कर आगे बढ़ता जाता है स्मृति के गृह में सुधि के सज्जित तारों को रखकर |</a:t>
            </a:r>
            <a:endParaRPr lang="en-US" sz="3100"/>
          </a:p>
          <a:p>
            <a:pPr marL="0" indent="0">
              <a:buNone/>
            </a:pPr>
            <a:r>
              <a:rPr lang="en-US" sz="3100" b="1">
                <a:solidFill>
                  <a:srgbClr val="008000"/>
                </a:solidFill>
              </a:rPr>
              <a:t>यह बादल का आगमन होता है तो लगता है कि वह रथ पर चढ़कर आनेवाला त्रिलोक-विजेता है जो इन्द्रधनुष धारण कर विश्व को जीतकर उसमें नवजीवन-संचार कर देता है |</a:t>
            </a:r>
            <a:endParaRPr lang="en-US" sz="3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Content Placeholder 1048586"/>
          <p:cNvSpPr>
            <a:spLocks noGrp="1"/>
          </p:cNvSpPr>
          <p:nvPr>
            <p:ph idx="1"/>
          </p:nvPr>
        </p:nvSpPr>
        <p:spPr>
          <a:xfrm>
            <a:off x="628649" y="944503"/>
            <a:ext cx="7886700" cy="4351338"/>
          </a:xfrm>
        </p:spPr>
        <p:txBody>
          <a:bodyPr>
            <a:noAutofit/>
          </a:bodyPr>
          <a:lstStyle/>
          <a:p>
            <a:pPr marL="0" indent="0">
              <a:buNone/>
            </a:pPr>
            <a:r>
              <a:rPr lang="en-US" sz="3800" b="1">
                <a:solidFill>
                  <a:srgbClr val="993300"/>
                </a:solidFill>
              </a:rPr>
              <a:t>उसके आने पर वियोग व्यथित कानन हरा-भरा हो जाता है मानो किसी विरहिणी का प्रवासी प्रेमी एक लम्बे प्रवास के बाद लौटा हो |</a:t>
            </a:r>
            <a:endParaRPr lang="en-US" sz="3800"/>
          </a:p>
          <a:p>
            <a:pPr marL="0" indent="0">
              <a:buNone/>
            </a:pPr>
            <a:r>
              <a:rPr lang="en-US" sz="3800" b="1">
                <a:solidFill>
                  <a:srgbClr val="993300"/>
                </a:solidFill>
              </a:rPr>
              <a:t>इस तरह कवि ने तीसरे चरण में बादल को एक प्रवासी प्रेमी के रूप में चित्रित किया है जो वर्ष में एकबार वापस आता है और धरती जो उसकी विरहिणी प्रिया है उस  पर अपने स्नेह की अमृत धारा बरसाकर उसके व्याकुल अधरों की प्यास मिटा देता है |</a:t>
            </a:r>
            <a:endParaRPr lang="en-US" sz="3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Content Placeholder 1048585"/>
          <p:cNvSpPr>
            <a:spLocks noGrp="1"/>
          </p:cNvSpPr>
          <p:nvPr>
            <p:ph idx="1"/>
          </p:nvPr>
        </p:nvSpPr>
        <p:spPr>
          <a:xfrm>
            <a:off x="628649" y="1029352"/>
            <a:ext cx="7886700" cy="4351338"/>
          </a:xfrm>
        </p:spPr>
        <p:txBody>
          <a:bodyPr>
            <a:noAutofit/>
          </a:bodyPr>
          <a:lstStyle/>
          <a:p>
            <a:pPr marL="0" indent="0">
              <a:buNone/>
            </a:pPr>
            <a:r>
              <a:rPr lang="en-US" sz="3900" b="1">
                <a:solidFill>
                  <a:srgbClr val="002060"/>
                </a:solidFill>
              </a:rPr>
              <a:t>इस तरह प्रथम और द्वितीय चरण का उन्मुक्त, आतंकवादी बादल तीसरे चरण में मनोरम प्रिय बनकर हमारी भावनाओं को आह्लादपूर्ण बना देता है | इस कविता में नादगुण की प्रधानता है | विशेषणात्मक संबोधन अत्यंत सार्थक है और जहाँ-तहाँ अर्थगर्भित सन्दर्भों द्वारा अर्थ की व्यंजना कर कविता को कथ्य, शिल्प और भाषा-सम्पदा तीनों से सम्पन्न बनाया गया है |</a:t>
            </a:r>
            <a:endParaRPr lang="en-US" sz="39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652</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PPT -21(April)  पूर्णियाँ काॅलेज, पूर्णियाँ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-21(April)  पूर्णियाँ काॅलेज, पूर्णियाँ</dc:title>
  <dc:creator>Redmi Y3</dc:creator>
  <cp:lastModifiedBy>User</cp:lastModifiedBy>
  <cp:revision>1</cp:revision>
  <dcterms:created xsi:type="dcterms:W3CDTF">2015-05-11T00:30:45Z</dcterms:created>
  <dcterms:modified xsi:type="dcterms:W3CDTF">2020-04-26T06:00:08Z</dcterms:modified>
</cp:coreProperties>
</file>